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58" d="100"/>
          <a:sy n="58" d="100"/>
        </p:scale>
        <p:origin x="922" y="4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D8FEE-F6B7-1FAB-945C-04F729F9DD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D9C6CEB-62FA-512C-C61E-D3C0D624EA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047D1F9-DF62-9A7F-402C-F8051B94C421}"/>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CD9FD56F-4B79-3876-6CE3-E298C4741A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DBE862-3D72-73CA-56BD-6CF5EB1F5C0B}"/>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3199568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65E6B-BCC9-85B0-46A0-895C960809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91E1EB-9548-DE47-7316-D0AF815B11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782DDD-342B-6179-D045-568A85778C63}"/>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0A4FF423-106F-DCEA-7EFB-C221801651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C18C09-3FF8-2EA1-E733-D16D9549E31B}"/>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3926292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2A322D-7669-B1A3-55D5-97C7CF1BB11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7392EF-A1D1-8E17-C7AD-6D22B94439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DA6BFA-B6EC-9A7C-90DD-CEC1FCEC3978}"/>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1F374F13-190F-398A-2237-A339E5C333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E79161-D977-54C4-A969-239ABF252F63}"/>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964748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420A0-2302-D2E4-B71B-4D26C1B7F4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EE4F7A1-7320-AB30-29EA-E6283204E1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04A5AC-3A2D-3FF6-7881-C3A99915F3CB}"/>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233FEAA6-E257-6701-C0D7-B2284C8A74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C28639-F380-1FE4-85D5-EDA462331E23}"/>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2895797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56316-9735-07C0-19C6-EAC5D29E90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9583FC9-B966-70EE-9463-63F57D396F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B19D7C-10B4-7E76-9086-6DA84454521C}"/>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66542431-845D-00F6-F21F-CC65CA7943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443C8E-5356-5386-15FD-85C358C05B4C}"/>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3021448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AE1-4390-7A18-3A08-EDCE80153B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800252-6153-744E-57D6-F5A8179FC0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F71CB1D-459F-6198-2308-DAB08D6707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5699A9-0495-4C32-77E3-2B2D71830DEE}"/>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6" name="Footer Placeholder 5">
            <a:extLst>
              <a:ext uri="{FF2B5EF4-FFF2-40B4-BE49-F238E27FC236}">
                <a16:creationId xmlns:a16="http://schemas.microsoft.com/office/drawing/2014/main" id="{5EA5FC24-E7BA-35B8-20F0-F1D9C71597F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D56BB0-BAD5-5A5E-427A-1CEEFFDF3C43}"/>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1648273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69715-F343-537B-DB6F-7C0977E299F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293608C-5416-573E-DE48-606240CD2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FC1EB-94DE-218E-7B2E-232E6F34E1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190B575-26C1-29AB-6A2F-05E37479FC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7ADCF3-9EF6-03B4-F78F-34703088B8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044BEB5-1BBE-C1BE-04D9-D0D3B0293F6B}"/>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8" name="Footer Placeholder 7">
            <a:extLst>
              <a:ext uri="{FF2B5EF4-FFF2-40B4-BE49-F238E27FC236}">
                <a16:creationId xmlns:a16="http://schemas.microsoft.com/office/drawing/2014/main" id="{E46C8436-2FC7-B8FF-4294-0CC7518FB1E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2A2AA84-559C-7876-5BF2-BC9F746AE316}"/>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2223372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6B19A-0AAA-87F5-DF76-3039597B854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0644C59-DDBD-2ABD-73EC-79CC28FFBAAD}"/>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4" name="Footer Placeholder 3">
            <a:extLst>
              <a:ext uri="{FF2B5EF4-FFF2-40B4-BE49-F238E27FC236}">
                <a16:creationId xmlns:a16="http://schemas.microsoft.com/office/drawing/2014/main" id="{D2AD80CD-49A7-510E-0202-7E9CFA7DFFA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298E608-113D-1996-AE32-D8B2B2DB1359}"/>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1181015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C63B1E-CFA2-1569-304C-3C33AB0752AC}"/>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3" name="Footer Placeholder 2">
            <a:extLst>
              <a:ext uri="{FF2B5EF4-FFF2-40B4-BE49-F238E27FC236}">
                <a16:creationId xmlns:a16="http://schemas.microsoft.com/office/drawing/2014/main" id="{B5B01148-EC1E-6702-C4F6-E14468C9EA4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7BF5071-FF6E-4650-8674-3E1769BF9705}"/>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3210445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005E6-CCB8-8B43-2942-9D85951B79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E8E5DDD-4DF2-06C7-F6DF-07534A140E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7F29CF1-25AE-EB30-A776-4543BAF4A8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918BAA-AEAF-AA52-5320-856A419AE83C}"/>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6" name="Footer Placeholder 5">
            <a:extLst>
              <a:ext uri="{FF2B5EF4-FFF2-40B4-BE49-F238E27FC236}">
                <a16:creationId xmlns:a16="http://schemas.microsoft.com/office/drawing/2014/main" id="{156B69F0-CC7B-94FD-D94B-A50A481AC5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0AFF144-D90F-92C7-E0EF-5E7FBD509165}"/>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73520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2C5AC-49B1-53CF-B6BC-6C33FA1A14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725DAA4-7D33-810A-0EE9-2693AF4C6C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C98727F-CA50-A9F1-8433-A750E47BDF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BD7DB5-4188-2B34-0C52-B7A2E6EFABE3}"/>
              </a:ext>
            </a:extLst>
          </p:cNvPr>
          <p:cNvSpPr>
            <a:spLocks noGrp="1"/>
          </p:cNvSpPr>
          <p:nvPr>
            <p:ph type="dt" sz="half" idx="10"/>
          </p:nvPr>
        </p:nvSpPr>
        <p:spPr/>
        <p:txBody>
          <a:bodyPr/>
          <a:lstStyle/>
          <a:p>
            <a:fld id="{21D03747-413C-4631-929F-2B9A749A8E23}" type="datetimeFigureOut">
              <a:rPr lang="en-IN" smtClean="0"/>
              <a:t>19-07-2024</a:t>
            </a:fld>
            <a:endParaRPr lang="en-IN"/>
          </a:p>
        </p:txBody>
      </p:sp>
      <p:sp>
        <p:nvSpPr>
          <p:cNvPr id="6" name="Footer Placeholder 5">
            <a:extLst>
              <a:ext uri="{FF2B5EF4-FFF2-40B4-BE49-F238E27FC236}">
                <a16:creationId xmlns:a16="http://schemas.microsoft.com/office/drawing/2014/main" id="{EA1B64A8-A7D6-4125-0E59-310EAAB0DAB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D37AEE4-88B7-BD37-E289-0C22CBE6EA2E}"/>
              </a:ext>
            </a:extLst>
          </p:cNvPr>
          <p:cNvSpPr>
            <a:spLocks noGrp="1"/>
          </p:cNvSpPr>
          <p:nvPr>
            <p:ph type="sldNum" sz="quarter" idx="12"/>
          </p:nvPr>
        </p:nvSpPr>
        <p:spPr/>
        <p:txBody>
          <a:bodyPr/>
          <a:lstStyle/>
          <a:p>
            <a:fld id="{D5D51B22-5D4B-4C31-8B93-2B98CC61A24E}" type="slidenum">
              <a:rPr lang="en-IN" smtClean="0"/>
              <a:t>‹#›</a:t>
            </a:fld>
            <a:endParaRPr lang="en-IN"/>
          </a:p>
        </p:txBody>
      </p:sp>
    </p:spTree>
    <p:extLst>
      <p:ext uri="{BB962C8B-B14F-4D97-AF65-F5344CB8AC3E}">
        <p14:creationId xmlns:p14="http://schemas.microsoft.com/office/powerpoint/2010/main" val="2744610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5B30A1-D2D6-DC20-FFF3-E78C4026CA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628DCF-B838-9CE0-3A59-814CE5D1B1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739482-780E-9736-2E5B-591947F5ED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D03747-413C-4631-929F-2B9A749A8E23}" type="datetimeFigureOut">
              <a:rPr lang="en-IN" smtClean="0"/>
              <a:t>19-07-2024</a:t>
            </a:fld>
            <a:endParaRPr lang="en-IN"/>
          </a:p>
        </p:txBody>
      </p:sp>
      <p:sp>
        <p:nvSpPr>
          <p:cNvPr id="5" name="Footer Placeholder 4">
            <a:extLst>
              <a:ext uri="{FF2B5EF4-FFF2-40B4-BE49-F238E27FC236}">
                <a16:creationId xmlns:a16="http://schemas.microsoft.com/office/drawing/2014/main" id="{3B7709FC-7E32-0506-1512-BAA2733396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9CEBAFB-BE57-8E51-AFE7-1A1CA01778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D51B22-5D4B-4C31-8B93-2B98CC61A24E}" type="slidenum">
              <a:rPr lang="en-IN" smtClean="0"/>
              <a:t>‹#›</a:t>
            </a:fld>
            <a:endParaRPr lang="en-IN"/>
          </a:p>
        </p:txBody>
      </p:sp>
    </p:spTree>
    <p:extLst>
      <p:ext uri="{BB962C8B-B14F-4D97-AF65-F5344CB8AC3E}">
        <p14:creationId xmlns:p14="http://schemas.microsoft.com/office/powerpoint/2010/main" val="19367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axmi Memorial Education Trust® A J INSTITUTE OF ENGINEERING AND  TECHNOLOGY, MANGALURU NH-66, Kottara Chowki, Mangaluru -575006">
            <a:extLst>
              <a:ext uri="{FF2B5EF4-FFF2-40B4-BE49-F238E27FC236}">
                <a16:creationId xmlns:a16="http://schemas.microsoft.com/office/drawing/2014/main" id="{C0676BB1-DBD3-1592-F873-6975AE108B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637" r="13517"/>
          <a:stretch/>
        </p:blipFill>
        <p:spPr bwMode="auto">
          <a:xfrm>
            <a:off x="355674" y="155806"/>
            <a:ext cx="1396926" cy="141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3A6015B-5544-20B0-EEE5-7523D637E1D5}"/>
              </a:ext>
            </a:extLst>
          </p:cNvPr>
          <p:cNvSpPr txBox="1"/>
          <p:nvPr/>
        </p:nvSpPr>
        <p:spPr>
          <a:xfrm>
            <a:off x="2612571" y="210012"/>
            <a:ext cx="6966858" cy="1384995"/>
          </a:xfrm>
          <a:prstGeom prst="rect">
            <a:avLst/>
          </a:prstGeom>
          <a:noFill/>
        </p:spPr>
        <p:txBody>
          <a:bodyPr wrap="square">
            <a:spAutoFit/>
          </a:bodyPr>
          <a:lstStyle/>
          <a:p>
            <a:pPr algn="ctr"/>
            <a:r>
              <a:rPr lang="en-US" sz="2800" b="1" dirty="0"/>
              <a:t>A J INSTITUTE OF ENGINEERING AND TECHNOLOGY</a:t>
            </a:r>
          </a:p>
          <a:p>
            <a:pPr algn="ctr"/>
            <a:r>
              <a:rPr lang="en-US" sz="2800" b="1" dirty="0"/>
              <a:t>(A unit of Laxmi Memorial Education Trust®)</a:t>
            </a:r>
          </a:p>
        </p:txBody>
      </p:sp>
      <p:sp>
        <p:nvSpPr>
          <p:cNvPr id="8" name="TextBox 7">
            <a:extLst>
              <a:ext uri="{FF2B5EF4-FFF2-40B4-BE49-F238E27FC236}">
                <a16:creationId xmlns:a16="http://schemas.microsoft.com/office/drawing/2014/main" id="{E5312A33-AFB7-3FD0-E94C-FFEF1C1F2C3F}"/>
              </a:ext>
            </a:extLst>
          </p:cNvPr>
          <p:cNvSpPr txBox="1"/>
          <p:nvPr/>
        </p:nvSpPr>
        <p:spPr>
          <a:xfrm>
            <a:off x="4484914" y="2160707"/>
            <a:ext cx="3222172" cy="954107"/>
          </a:xfrm>
          <a:prstGeom prst="rect">
            <a:avLst/>
          </a:prstGeom>
          <a:noFill/>
        </p:spPr>
        <p:txBody>
          <a:bodyPr wrap="square" rtlCol="0">
            <a:spAutoFit/>
          </a:bodyPr>
          <a:lstStyle/>
          <a:p>
            <a:r>
              <a:rPr lang="en-US" dirty="0"/>
              <a:t>  </a:t>
            </a:r>
            <a:r>
              <a:rPr lang="en-US" sz="2800" u="sng" dirty="0"/>
              <a:t>PRESENTATION ON</a:t>
            </a:r>
          </a:p>
          <a:p>
            <a:r>
              <a:rPr lang="en-US" sz="2800" dirty="0"/>
              <a:t>        </a:t>
            </a:r>
            <a:r>
              <a:rPr lang="en-US" sz="2800" b="1" dirty="0"/>
              <a:t>IDEASPARK</a:t>
            </a:r>
          </a:p>
        </p:txBody>
      </p:sp>
      <p:sp>
        <p:nvSpPr>
          <p:cNvPr id="9" name="TextBox 8">
            <a:extLst>
              <a:ext uri="{FF2B5EF4-FFF2-40B4-BE49-F238E27FC236}">
                <a16:creationId xmlns:a16="http://schemas.microsoft.com/office/drawing/2014/main" id="{13F47DAD-035A-C8A1-B350-D79C8A70E4E2}"/>
              </a:ext>
            </a:extLst>
          </p:cNvPr>
          <p:cNvSpPr txBox="1"/>
          <p:nvPr/>
        </p:nvSpPr>
        <p:spPr>
          <a:xfrm>
            <a:off x="7280878" y="4328946"/>
            <a:ext cx="4418197" cy="1631216"/>
          </a:xfrm>
          <a:prstGeom prst="rect">
            <a:avLst/>
          </a:prstGeom>
          <a:noFill/>
        </p:spPr>
        <p:txBody>
          <a:bodyPr wrap="none" rtlCol="0">
            <a:spAutoFit/>
          </a:bodyPr>
          <a:lstStyle/>
          <a:p>
            <a:pPr algn="ctr"/>
            <a:r>
              <a:rPr lang="en-US" sz="2000" u="sng" dirty="0"/>
              <a:t>PRESENTED BY</a:t>
            </a:r>
          </a:p>
          <a:p>
            <a:pPr algn="just"/>
            <a:r>
              <a:rPr lang="en-US" sz="2000" dirty="0"/>
              <a:t>GAURESH G PAI	 	 [4JK22CS016]</a:t>
            </a:r>
          </a:p>
          <a:p>
            <a:pPr algn="just"/>
            <a:r>
              <a:rPr lang="en-US" sz="2000" dirty="0"/>
              <a:t>HIMANSHU HEGDE	 [4JK22CS018]</a:t>
            </a:r>
          </a:p>
          <a:p>
            <a:pPr algn="just"/>
            <a:r>
              <a:rPr lang="en-IN" sz="2000" dirty="0"/>
              <a:t>JNANESH	</a:t>
            </a:r>
            <a:r>
              <a:rPr lang="en-US" sz="2000" dirty="0"/>
              <a:t> 	 [4JK22CS020]</a:t>
            </a:r>
          </a:p>
          <a:p>
            <a:pPr algn="just"/>
            <a:r>
              <a:rPr lang="en-US" sz="2000" dirty="0"/>
              <a:t>MILAN C I		 [4JK22CS027]</a:t>
            </a:r>
            <a:endParaRPr lang="en-IN" sz="2000" u="sng" dirty="0"/>
          </a:p>
        </p:txBody>
      </p:sp>
      <p:sp>
        <p:nvSpPr>
          <p:cNvPr id="10" name="TextBox 9">
            <a:extLst>
              <a:ext uri="{FF2B5EF4-FFF2-40B4-BE49-F238E27FC236}">
                <a16:creationId xmlns:a16="http://schemas.microsoft.com/office/drawing/2014/main" id="{665CF465-ADDA-CFF7-B77A-FFE5BBD2EB2D}"/>
              </a:ext>
            </a:extLst>
          </p:cNvPr>
          <p:cNvSpPr txBox="1"/>
          <p:nvPr/>
        </p:nvSpPr>
        <p:spPr>
          <a:xfrm>
            <a:off x="1054137" y="4328946"/>
            <a:ext cx="2561920" cy="1446550"/>
          </a:xfrm>
          <a:prstGeom prst="rect">
            <a:avLst/>
          </a:prstGeom>
          <a:noFill/>
        </p:spPr>
        <p:txBody>
          <a:bodyPr wrap="square" rtlCol="0">
            <a:spAutoFit/>
          </a:bodyPr>
          <a:lstStyle/>
          <a:p>
            <a:r>
              <a:rPr lang="en-US" sz="2000" u="sng" dirty="0"/>
              <a:t>UNDER THE GUIDENCE</a:t>
            </a:r>
          </a:p>
          <a:p>
            <a:pPr algn="ctr"/>
            <a:r>
              <a:rPr lang="en-US" sz="2800" dirty="0"/>
              <a:t>Dr. Antony PJ</a:t>
            </a:r>
          </a:p>
          <a:p>
            <a:pPr algn="ctr"/>
            <a:r>
              <a:rPr lang="en-US" sz="2000" dirty="0"/>
              <a:t>HOD, Dept of CSE</a:t>
            </a:r>
          </a:p>
          <a:p>
            <a:pPr algn="ctr"/>
            <a:r>
              <a:rPr lang="en-US" sz="2000" dirty="0"/>
              <a:t>AJIET, Mangalore</a:t>
            </a:r>
            <a:endParaRPr lang="en-IN" sz="2000" dirty="0"/>
          </a:p>
        </p:txBody>
      </p:sp>
      <p:pic>
        <p:nvPicPr>
          <p:cNvPr id="3" name="Picture 2">
            <a:extLst>
              <a:ext uri="{FF2B5EF4-FFF2-40B4-BE49-F238E27FC236}">
                <a16:creationId xmlns:a16="http://schemas.microsoft.com/office/drawing/2014/main" id="{FD50A3DE-84AC-EAA7-1683-1B65A27D8B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8946" y="3105142"/>
            <a:ext cx="954107" cy="954107"/>
          </a:xfrm>
          <a:prstGeom prst="rect">
            <a:avLst/>
          </a:prstGeom>
        </p:spPr>
      </p:pic>
    </p:spTree>
    <p:extLst>
      <p:ext uri="{BB962C8B-B14F-4D97-AF65-F5344CB8AC3E}">
        <p14:creationId xmlns:p14="http://schemas.microsoft.com/office/powerpoint/2010/main" val="1409907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7B86C-F0E0-2DAB-4563-6E858B5415D1}"/>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E27C351-93FE-861B-C375-ED75B70C26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660535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E524-A71E-300C-1502-741FFE4AC2B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1AF26D27-C2BC-D214-558F-68A3C6B4CB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355665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894A7-F04E-1B2E-F6DF-FFAD8FCFC981}"/>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222C320-9680-3875-D61C-692D09C0C3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643161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63624-115F-76D9-E1AF-F4AFAC169F3C}"/>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6DDF6F90-DECD-9982-874F-63FB2CC38F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493511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813AAF-8660-5275-36DE-C5958433B2D8}"/>
              </a:ext>
            </a:extLst>
          </p:cNvPr>
          <p:cNvSpPr txBox="1"/>
          <p:nvPr/>
        </p:nvSpPr>
        <p:spPr>
          <a:xfrm>
            <a:off x="0" y="3108293"/>
            <a:ext cx="12192000" cy="461665"/>
          </a:xfrm>
          <a:prstGeom prst="rect">
            <a:avLst/>
          </a:prstGeom>
          <a:noFill/>
        </p:spPr>
        <p:txBody>
          <a:bodyPr wrap="square">
            <a:spAutoFit/>
          </a:bodyPr>
          <a:lstStyle/>
          <a:p>
            <a:pPr algn="ctr"/>
            <a:r>
              <a:rPr lang="en-US" sz="2400" b="1" dirty="0">
                <a:latin typeface="Times New Roman" panose="02020603050405020304" pitchFamily="18" charset="0"/>
                <a:cs typeface="Times New Roman" panose="02020603050405020304" pitchFamily="18" charset="0"/>
              </a:rPr>
              <a:t>Thank you for joining us on this creative journey with </a:t>
            </a:r>
            <a:r>
              <a:rPr lang="en-US" sz="2400" b="1" dirty="0" err="1">
                <a:latin typeface="Times New Roman" panose="02020603050405020304" pitchFamily="18" charset="0"/>
                <a:cs typeface="Times New Roman" panose="02020603050405020304" pitchFamily="18" charset="0"/>
              </a:rPr>
              <a:t>IdeaSpark</a:t>
            </a:r>
            <a:r>
              <a:rPr lang="en-US" sz="2400" b="1" dirty="0">
                <a:latin typeface="Times New Roman" panose="02020603050405020304" pitchFamily="18" charset="0"/>
                <a:cs typeface="Times New Roman" panose="02020603050405020304" pitchFamily="18" charset="0"/>
              </a:rPr>
              <a:t>! 🎉</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7436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F2C8DB-CD79-E1A6-4FB4-035B23461B9D}"/>
              </a:ext>
            </a:extLst>
          </p:cNvPr>
          <p:cNvSpPr txBox="1"/>
          <p:nvPr/>
        </p:nvSpPr>
        <p:spPr>
          <a:xfrm>
            <a:off x="119743" y="370115"/>
            <a:ext cx="3978718" cy="584775"/>
          </a:xfrm>
          <a:prstGeom prst="rect">
            <a:avLst/>
          </a:prstGeom>
          <a:noFill/>
        </p:spPr>
        <p:txBody>
          <a:bodyPr wrap="none" rtlCol="0">
            <a:spAutoFit/>
          </a:bodyPr>
          <a:lstStyle/>
          <a:p>
            <a:r>
              <a:rPr lang="en-US" sz="3200" b="1" u="sng" dirty="0"/>
              <a:t>PROBLEM STATEMENT</a:t>
            </a:r>
            <a:endParaRPr lang="en-IN" sz="3200" b="1" u="sng" dirty="0"/>
          </a:p>
        </p:txBody>
      </p:sp>
      <p:sp>
        <p:nvSpPr>
          <p:cNvPr id="7" name="Rectangle 4">
            <a:extLst>
              <a:ext uri="{FF2B5EF4-FFF2-40B4-BE49-F238E27FC236}">
                <a16:creationId xmlns:a16="http://schemas.microsoft.com/office/drawing/2014/main" id="{DCCFB3A6-05D8-B12F-788C-D4A6E2CD833D}"/>
              </a:ext>
            </a:extLst>
          </p:cNvPr>
          <p:cNvSpPr>
            <a:spLocks noChangeArrowheads="1"/>
          </p:cNvSpPr>
          <p:nvPr/>
        </p:nvSpPr>
        <p:spPr bwMode="auto">
          <a:xfrm rot="10800000" flipV="1">
            <a:off x="298174" y="1351508"/>
            <a:ext cx="11794435"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the rapidly evolving digital landscape, the need for effective AI interaction has become increasingly crucial. As AI technologies permeate various aspects of our lives, the challenge of crafting clear and impactful instructions for AI systems becomes more apparent. This difficulty is exacerbated by the wide range of AI application scenarios, which require tailored prompts for optimal performance across diverse fields. Moreover, there exists a significant knowledge gap in prompt formulation, with a stark contrast in expertise between experienced and novice users. This gap often results in poor-quality prompts, leading to inefficient AI usage and user frustration. Addressing these challenges, </a:t>
            </a: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IdeaSpark</a:t>
            </a: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aims to bridge this gap by providing an intuitive platform for discovering, creating, and sharing AI-generated prompts, thereby enhancing AI efficiency and improving the overall user experience.</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1168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AD4153-F312-1E95-3B9C-789074327E0E}"/>
              </a:ext>
            </a:extLst>
          </p:cNvPr>
          <p:cNvSpPr txBox="1"/>
          <p:nvPr/>
        </p:nvSpPr>
        <p:spPr>
          <a:xfrm>
            <a:off x="68826" y="1005036"/>
            <a:ext cx="12192000" cy="646331"/>
          </a:xfrm>
          <a:prstGeom prst="rect">
            <a:avLst/>
          </a:prstGeom>
          <a:noFill/>
          <a:effectLst>
            <a:outerShdw blurRad="50800" dist="38100" algn="l" rotWithShape="0">
              <a:prstClr val="black">
                <a:alpha val="40000"/>
              </a:prstClr>
            </a:outerShdw>
          </a:effectLst>
        </p:spPr>
        <p:txBody>
          <a:bodyPr wrap="square">
            <a:spAutoFit/>
          </a:bodyPr>
          <a:lstStyle/>
          <a:p>
            <a:pPr algn="ctr"/>
            <a:r>
              <a:rPr lang="en-IN" sz="3600" b="1" dirty="0">
                <a:latin typeface="Times New Roman" panose="02020603050405020304" pitchFamily="18" charset="0"/>
                <a:cs typeface="Times New Roman" panose="02020603050405020304" pitchFamily="18" charset="0"/>
              </a:rPr>
              <a:t>Welcome to </a:t>
            </a:r>
            <a:r>
              <a:rPr lang="en-IN" sz="3600" b="1" dirty="0" err="1">
                <a:latin typeface="Times New Roman" panose="02020603050405020304" pitchFamily="18" charset="0"/>
                <a:cs typeface="Times New Roman" panose="02020603050405020304" pitchFamily="18" charset="0"/>
              </a:rPr>
              <a:t>IdeaSpark</a:t>
            </a:r>
            <a:r>
              <a:rPr lang="en-IN" sz="3600" b="1" dirty="0">
                <a:latin typeface="Times New Roman" panose="02020603050405020304" pitchFamily="18" charset="0"/>
                <a:cs typeface="Times New Roman" panose="02020603050405020304" pitchFamily="18" charset="0"/>
              </a:rPr>
              <a:t>🚀</a:t>
            </a:r>
          </a:p>
        </p:txBody>
      </p:sp>
      <p:pic>
        <p:nvPicPr>
          <p:cNvPr id="5" name="Picture 4">
            <a:extLst>
              <a:ext uri="{FF2B5EF4-FFF2-40B4-BE49-F238E27FC236}">
                <a16:creationId xmlns:a16="http://schemas.microsoft.com/office/drawing/2014/main" id="{0AF42620-D32E-0694-4D33-4C9F6AEA51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000" y="2253467"/>
            <a:ext cx="3924922" cy="3924922"/>
          </a:xfrm>
          <a:prstGeom prst="rect">
            <a:avLst/>
          </a:prstGeom>
        </p:spPr>
      </p:pic>
    </p:spTree>
    <p:extLst>
      <p:ext uri="{BB962C8B-B14F-4D97-AF65-F5344CB8AC3E}">
        <p14:creationId xmlns:p14="http://schemas.microsoft.com/office/powerpoint/2010/main" val="3570082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585A81-A0D2-D85A-E77C-3A0204C0C6F1}"/>
              </a:ext>
            </a:extLst>
          </p:cNvPr>
          <p:cNvSpPr txBox="1"/>
          <p:nvPr/>
        </p:nvSpPr>
        <p:spPr>
          <a:xfrm>
            <a:off x="83574" y="235578"/>
            <a:ext cx="12024852" cy="1200329"/>
          </a:xfrm>
          <a:prstGeom prst="rect">
            <a:avLst/>
          </a:prstGeom>
          <a:noFill/>
        </p:spPr>
        <p:txBody>
          <a:bodyPr wrap="square">
            <a:spAutoFit/>
          </a:bodyPr>
          <a:lstStyle/>
          <a:p>
            <a:pPr algn="just"/>
            <a:r>
              <a:rPr lang="en-US" sz="2400" b="1" dirty="0" err="1">
                <a:latin typeface="Times New Roman" panose="02020603050405020304" pitchFamily="18" charset="0"/>
                <a:cs typeface="Times New Roman" panose="02020603050405020304" pitchFamily="18" charset="0"/>
              </a:rPr>
              <a:t>IdeaSpark</a:t>
            </a:r>
            <a:r>
              <a:rPr lang="en-US" sz="2400" dirty="0">
                <a:latin typeface="Times New Roman" panose="02020603050405020304" pitchFamily="18" charset="0"/>
                <a:cs typeface="Times New Roman" panose="02020603050405020304" pitchFamily="18" charset="0"/>
              </a:rPr>
              <a:t> is your go-to open-source AI prompting tool, designed to ignite your creativity. Discover, create, and share captivating prompts generated by advanced artificial intelligence. Dive into the world of inspiration with </a:t>
            </a:r>
            <a:r>
              <a:rPr lang="en-US" sz="2400" dirty="0" err="1">
                <a:latin typeface="Times New Roman" panose="02020603050405020304" pitchFamily="18" charset="0"/>
                <a:cs typeface="Times New Roman" panose="02020603050405020304" pitchFamily="18" charset="0"/>
              </a:rPr>
              <a:t>IdeaSpark</a:t>
            </a: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28B7A3E-FC94-82A9-FAE3-36E006629B88}"/>
              </a:ext>
            </a:extLst>
          </p:cNvPr>
          <p:cNvSpPr txBox="1"/>
          <p:nvPr/>
        </p:nvSpPr>
        <p:spPr>
          <a:xfrm>
            <a:off x="83574" y="1766018"/>
            <a:ext cx="12192000" cy="2677656"/>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Key Features</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Discover &amp; Share</a:t>
            </a:r>
            <a:r>
              <a:rPr lang="en-US" sz="2400" dirty="0">
                <a:latin typeface="Times New Roman" panose="02020603050405020304" pitchFamily="18" charset="0"/>
                <a:cs typeface="Times New Roman" panose="02020603050405020304" pitchFamily="18" charset="0"/>
              </a:rPr>
              <a:t>: Explore an extensive collection of AI-generated prompts to spark your creativity.</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AI-Powered Prompts</a:t>
            </a:r>
            <a:r>
              <a:rPr lang="en-US" sz="2400" dirty="0">
                <a:latin typeface="Times New Roman" panose="02020603050405020304" pitchFamily="18" charset="0"/>
                <a:cs typeface="Times New Roman" panose="02020603050405020304" pitchFamily="18" charset="0"/>
              </a:rPr>
              <a:t>: Our sophisticated AI algorithms generate unique and inspiring prompts tailored for your creative pursuits.</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Open Source</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IdeaSpark</a:t>
            </a:r>
            <a:r>
              <a:rPr lang="en-US" sz="2400" dirty="0">
                <a:latin typeface="Times New Roman" panose="02020603050405020304" pitchFamily="18" charset="0"/>
                <a:cs typeface="Times New Roman" panose="02020603050405020304" pitchFamily="18" charset="0"/>
              </a:rPr>
              <a:t> is built on open-source technologies, encouraging collaboration and innovation.</a:t>
            </a:r>
          </a:p>
        </p:txBody>
      </p:sp>
      <p:sp>
        <p:nvSpPr>
          <p:cNvPr id="9" name="TextBox 8">
            <a:extLst>
              <a:ext uri="{FF2B5EF4-FFF2-40B4-BE49-F238E27FC236}">
                <a16:creationId xmlns:a16="http://schemas.microsoft.com/office/drawing/2014/main" id="{661006B5-0F48-64C8-BC61-EBA5EA8EF5FD}"/>
              </a:ext>
            </a:extLst>
          </p:cNvPr>
          <p:cNvSpPr txBox="1"/>
          <p:nvPr/>
        </p:nvSpPr>
        <p:spPr>
          <a:xfrm>
            <a:off x="83573" y="4680606"/>
            <a:ext cx="11921613" cy="1200329"/>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User Authentication</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Login Using Google Auth</a:t>
            </a:r>
            <a:r>
              <a:rPr lang="en-US" sz="2400" dirty="0">
                <a:latin typeface="Times New Roman" panose="02020603050405020304" pitchFamily="18" charset="0"/>
                <a:cs typeface="Times New Roman" panose="02020603050405020304" pitchFamily="18" charset="0"/>
              </a:rPr>
              <a:t>: Seamlessly log in to </a:t>
            </a:r>
            <a:r>
              <a:rPr lang="en-US" sz="2400" dirty="0" err="1">
                <a:latin typeface="Times New Roman" panose="02020603050405020304" pitchFamily="18" charset="0"/>
                <a:cs typeface="Times New Roman" panose="02020603050405020304" pitchFamily="18" charset="0"/>
              </a:rPr>
              <a:t>IdeaSpark</a:t>
            </a:r>
            <a:r>
              <a:rPr lang="en-US" sz="2400" dirty="0">
                <a:latin typeface="Times New Roman" panose="02020603050405020304" pitchFamily="18" charset="0"/>
                <a:cs typeface="Times New Roman" panose="02020603050405020304" pitchFamily="18" charset="0"/>
              </a:rPr>
              <a:t> using your Google account for a secure and quick start.</a:t>
            </a:r>
          </a:p>
        </p:txBody>
      </p:sp>
    </p:spTree>
    <p:extLst>
      <p:ext uri="{BB962C8B-B14F-4D97-AF65-F5344CB8AC3E}">
        <p14:creationId xmlns:p14="http://schemas.microsoft.com/office/powerpoint/2010/main" val="2781601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73FDFE2-C88C-676B-C630-CEBB511A282E}"/>
              </a:ext>
            </a:extLst>
          </p:cNvPr>
          <p:cNvSpPr txBox="1"/>
          <p:nvPr/>
        </p:nvSpPr>
        <p:spPr>
          <a:xfrm>
            <a:off x="137651" y="323220"/>
            <a:ext cx="11916697" cy="1569660"/>
          </a:xfrm>
          <a:prstGeom prst="rect">
            <a:avLst/>
          </a:prstGeom>
          <a:noFill/>
        </p:spPr>
        <p:txBody>
          <a:bodyPr wrap="square">
            <a:spAutoFit/>
          </a:bodyPr>
          <a:lstStyle/>
          <a:p>
            <a:r>
              <a:rPr lang="en-US" sz="2400" b="1" dirty="0"/>
              <a:t>User Profiles</a:t>
            </a:r>
          </a:p>
          <a:p>
            <a:pPr>
              <a:buFont typeface="Arial" panose="020B0604020202020204" pitchFamily="34" charset="0"/>
              <a:buChar char="•"/>
            </a:pPr>
            <a:r>
              <a:rPr lang="en-US" sz="2400" b="1" dirty="0"/>
              <a:t>Separate User Profiles</a:t>
            </a:r>
            <a:r>
              <a:rPr lang="en-US" sz="2400" dirty="0"/>
              <a:t>: Each user has a personalized profile where their created prompts are stored and displayed.</a:t>
            </a:r>
          </a:p>
          <a:p>
            <a:pPr>
              <a:buFont typeface="Arial" panose="020B0604020202020204" pitchFamily="34" charset="0"/>
              <a:buChar char="•"/>
            </a:pPr>
            <a:r>
              <a:rPr lang="en-US" sz="2400" b="1" dirty="0"/>
              <a:t>Visit Profiles</a:t>
            </a:r>
            <a:r>
              <a:rPr lang="en-US" sz="2400" dirty="0"/>
              <a:t>: View profiles of other users to see all their prompts and get inspired.</a:t>
            </a:r>
          </a:p>
        </p:txBody>
      </p:sp>
      <p:sp>
        <p:nvSpPr>
          <p:cNvPr id="6" name="TextBox 5">
            <a:extLst>
              <a:ext uri="{FF2B5EF4-FFF2-40B4-BE49-F238E27FC236}">
                <a16:creationId xmlns:a16="http://schemas.microsoft.com/office/drawing/2014/main" id="{3AF88D69-D877-8A93-E388-B0E53E0D1324}"/>
              </a:ext>
            </a:extLst>
          </p:cNvPr>
          <p:cNvSpPr txBox="1"/>
          <p:nvPr/>
        </p:nvSpPr>
        <p:spPr>
          <a:xfrm>
            <a:off x="137651" y="2358498"/>
            <a:ext cx="11779046" cy="1938992"/>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Synchronized Prompt Display</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Home Page Feed</a:t>
            </a:r>
            <a:r>
              <a:rPr lang="en-US" sz="2400" dirty="0">
                <a:latin typeface="Times New Roman" panose="02020603050405020304" pitchFamily="18" charset="0"/>
                <a:cs typeface="Times New Roman" panose="02020603050405020304" pitchFamily="18" charset="0"/>
              </a:rPr>
              <a:t>: View prompts created by all users in a synchronized and suggested display on the homepage.</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Search Functionality</a:t>
            </a:r>
            <a:r>
              <a:rPr lang="en-US" sz="2400" dirty="0">
                <a:latin typeface="Times New Roman" panose="02020603050405020304" pitchFamily="18" charset="0"/>
                <a:cs typeface="Times New Roman" panose="02020603050405020304" pitchFamily="18" charset="0"/>
              </a:rPr>
              <a:t>: Search prompts based on creator name, tags, or specific prompt words.</a:t>
            </a:r>
          </a:p>
        </p:txBody>
      </p:sp>
      <p:sp>
        <p:nvSpPr>
          <p:cNvPr id="9" name="TextBox 8">
            <a:extLst>
              <a:ext uri="{FF2B5EF4-FFF2-40B4-BE49-F238E27FC236}">
                <a16:creationId xmlns:a16="http://schemas.microsoft.com/office/drawing/2014/main" id="{D6C8053F-E55F-DA0A-3BF8-B3E9D3EC21A7}"/>
              </a:ext>
            </a:extLst>
          </p:cNvPr>
          <p:cNvSpPr txBox="1"/>
          <p:nvPr/>
        </p:nvSpPr>
        <p:spPr>
          <a:xfrm>
            <a:off x="137651" y="4763108"/>
            <a:ext cx="11779046" cy="1200329"/>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Copy and Navigate</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Copy Prompts</a:t>
            </a:r>
            <a:r>
              <a:rPr lang="en-US" sz="2400" dirty="0">
                <a:latin typeface="Times New Roman" panose="02020603050405020304" pitchFamily="18" charset="0"/>
                <a:cs typeface="Times New Roman" panose="02020603050405020304" pitchFamily="18" charset="0"/>
              </a:rPr>
              <a:t>: Easily copy any prompt and navigate to ChatGPT for further exploration and interaction.</a:t>
            </a:r>
          </a:p>
        </p:txBody>
      </p:sp>
    </p:spTree>
    <p:extLst>
      <p:ext uri="{BB962C8B-B14F-4D97-AF65-F5344CB8AC3E}">
        <p14:creationId xmlns:p14="http://schemas.microsoft.com/office/powerpoint/2010/main" val="2981915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98BDC2-5738-13AD-C66F-4D8FA1FFBABA}"/>
              </a:ext>
            </a:extLst>
          </p:cNvPr>
          <p:cNvSpPr txBox="1"/>
          <p:nvPr/>
        </p:nvSpPr>
        <p:spPr>
          <a:xfrm>
            <a:off x="157316" y="410016"/>
            <a:ext cx="11877368" cy="1938992"/>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Usage</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home page provides an introduction to </a:t>
            </a:r>
            <a:r>
              <a:rPr lang="en-US" sz="2400" dirty="0" err="1">
                <a:latin typeface="Times New Roman" panose="02020603050405020304" pitchFamily="18" charset="0"/>
                <a:cs typeface="Times New Roman" panose="02020603050405020304" pitchFamily="18" charset="0"/>
              </a:rPr>
              <a:t>IdeaSpark</a:t>
            </a:r>
            <a:r>
              <a:rPr lang="en-US" sz="2400" dirty="0">
                <a:latin typeface="Times New Roman" panose="02020603050405020304" pitchFamily="18" charset="0"/>
                <a:cs typeface="Times New Roman" panose="02020603050405020304" pitchFamily="18" charset="0"/>
              </a:rPr>
              <a:t>, highlighting its purpose and features.</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main feature is the interactive feed where you can discover a variety of AI-generated prompts.</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Embrace your creativity and use these prompts as a starting point for your artistic endeavors.</a:t>
            </a:r>
          </a:p>
        </p:txBody>
      </p:sp>
      <p:sp>
        <p:nvSpPr>
          <p:cNvPr id="6" name="TextBox 5">
            <a:extLst>
              <a:ext uri="{FF2B5EF4-FFF2-40B4-BE49-F238E27FC236}">
                <a16:creationId xmlns:a16="http://schemas.microsoft.com/office/drawing/2014/main" id="{8A376728-5398-DDFC-BCE3-7A95678C72A3}"/>
              </a:ext>
            </a:extLst>
          </p:cNvPr>
          <p:cNvSpPr txBox="1"/>
          <p:nvPr/>
        </p:nvSpPr>
        <p:spPr>
          <a:xfrm>
            <a:off x="157316" y="2596558"/>
            <a:ext cx="11877368" cy="1938992"/>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Technologies Used</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Next.js</a:t>
            </a:r>
            <a:r>
              <a:rPr lang="en-US" sz="2400" dirty="0">
                <a:latin typeface="Times New Roman" panose="02020603050405020304" pitchFamily="18" charset="0"/>
                <a:cs typeface="Times New Roman" panose="02020603050405020304" pitchFamily="18" charset="0"/>
              </a:rPr>
              <a:t>: The foundation for building React applications with server-side rendering.</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AI Algorithms</a:t>
            </a:r>
            <a:r>
              <a:rPr lang="en-US" sz="2400" dirty="0">
                <a:latin typeface="Times New Roman" panose="02020603050405020304" pitchFamily="18" charset="0"/>
                <a:cs typeface="Times New Roman" panose="02020603050405020304" pitchFamily="18" charset="0"/>
              </a:rPr>
              <a:t>: Advanced algorithms power our prompt generation, providing unique and engaging content.</a:t>
            </a:r>
          </a:p>
          <a:p>
            <a:pPr>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Tailwind CSS</a:t>
            </a:r>
            <a:r>
              <a:rPr lang="en-US" sz="2400" dirty="0">
                <a:latin typeface="Times New Roman" panose="02020603050405020304" pitchFamily="18" charset="0"/>
                <a:cs typeface="Times New Roman" panose="02020603050405020304" pitchFamily="18" charset="0"/>
              </a:rPr>
              <a:t>: A utility-first CSS framework for building modern and responsive designs.</a:t>
            </a:r>
          </a:p>
        </p:txBody>
      </p:sp>
    </p:spTree>
    <p:extLst>
      <p:ext uri="{BB962C8B-B14F-4D97-AF65-F5344CB8AC3E}">
        <p14:creationId xmlns:p14="http://schemas.microsoft.com/office/powerpoint/2010/main" val="529255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ABED7-3566-5B46-1544-4CFC89C6833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5A93E0A7-D2CA-72D3-98D0-A4E9119BAF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340576" cy="6941574"/>
          </a:xfrm>
        </p:spPr>
      </p:pic>
    </p:spTree>
    <p:extLst>
      <p:ext uri="{BB962C8B-B14F-4D97-AF65-F5344CB8AC3E}">
        <p14:creationId xmlns:p14="http://schemas.microsoft.com/office/powerpoint/2010/main" val="333181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50687-CA20-4F4B-5E5E-E44E830137D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9FAD1084-64D1-4A1C-EC79-3D37AA8FAA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999867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F1AB0-EA8E-759A-D9C3-AB03B92E4CB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98AB13BE-DE5E-373E-68B9-7703457FB6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9282524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540</Words>
  <Application>Microsoft Office PowerPoint</Application>
  <PresentationFormat>Widescreen</PresentationFormat>
  <Paragraphs>40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Dhanya Shetty</dc:creator>
  <cp:lastModifiedBy>Gàuresh Pai</cp:lastModifiedBy>
  <cp:revision>4</cp:revision>
  <dcterms:created xsi:type="dcterms:W3CDTF">2024-06-12T09:17:51Z</dcterms:created>
  <dcterms:modified xsi:type="dcterms:W3CDTF">2024-07-19T08:30:09Z</dcterms:modified>
</cp:coreProperties>
</file>

<file path=docProps/thumbnail.jpeg>
</file>